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7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1" r:id="rId14"/>
    <p:sldId id="272" r:id="rId15"/>
    <p:sldId id="269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370C"/>
    <a:srgbClr val="C80064"/>
    <a:srgbClr val="C33A1F"/>
    <a:srgbClr val="0000CC"/>
    <a:srgbClr val="9EFF29"/>
    <a:srgbClr val="FF2549"/>
    <a:srgbClr val="007033"/>
    <a:srgbClr val="003635"/>
    <a:srgbClr val="1D3A00"/>
    <a:srgbClr val="FF8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815" autoAdjust="0"/>
  </p:normalViewPr>
  <p:slideViewPr>
    <p:cSldViewPr snapToGrid="0">
      <p:cViewPr varScale="1">
        <p:scale>
          <a:sx n="88" d="100"/>
          <a:sy n="88" d="100"/>
        </p:scale>
        <p:origin x="87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EB973E-6D41-4E24-B871-2CCB6369E05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CB4299-7946-4C5D-BA3A-E9644894CDF9}">
      <dgm:prSet phldrT="[Text]" custT="1"/>
      <dgm:spPr/>
      <dgm:t>
        <a:bodyPr/>
        <a:lstStyle/>
        <a:p>
          <a:r>
            <a:rPr lang="en-US" sz="1000" dirty="0" smtClean="0"/>
            <a:t>Facebook</a:t>
          </a:r>
          <a:endParaRPr lang="en-US" sz="1000" dirty="0"/>
        </a:p>
      </dgm:t>
    </dgm:pt>
    <dgm:pt modelId="{5838D9BF-D777-4330-BC1E-0239BCB13451}" type="parTrans" cxnId="{1EE743BF-C884-4762-AB0E-C7629CBDB844}">
      <dgm:prSet/>
      <dgm:spPr/>
      <dgm:t>
        <a:bodyPr/>
        <a:lstStyle/>
        <a:p>
          <a:endParaRPr lang="en-US"/>
        </a:p>
      </dgm:t>
    </dgm:pt>
    <dgm:pt modelId="{B9FCDD3C-498E-4860-9495-84B2C5063475}" type="sibTrans" cxnId="{1EE743BF-C884-4762-AB0E-C7629CBDB844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1100" dirty="0" smtClean="0"/>
            <a:t>Twitter </a:t>
          </a:r>
          <a:endParaRPr lang="en-US" sz="1100" dirty="0"/>
        </a:p>
      </dgm:t>
    </dgm:pt>
    <dgm:pt modelId="{3372A2A7-8E01-4D31-BDFF-A0DC5A114D08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000" dirty="0" smtClean="0"/>
            <a:t>You tube</a:t>
          </a:r>
          <a:endParaRPr lang="en-US" sz="1000" dirty="0"/>
        </a:p>
      </dgm:t>
    </dgm:pt>
    <dgm:pt modelId="{F48812F0-15A1-4793-B2C5-A41071CFAD64}" type="parTrans" cxnId="{E92A6A64-BBE1-402C-A4C7-7D3283E5F647}">
      <dgm:prSet/>
      <dgm:spPr/>
      <dgm:t>
        <a:bodyPr/>
        <a:lstStyle/>
        <a:p>
          <a:endParaRPr lang="en-US"/>
        </a:p>
      </dgm:t>
    </dgm:pt>
    <dgm:pt modelId="{FCBC3014-4DDC-45CE-89E2-86000AF1157C}" type="sibTrans" cxnId="{E92A6A64-BBE1-402C-A4C7-7D3283E5F647}">
      <dgm:prSet custT="1"/>
      <dgm:spPr>
        <a:solidFill>
          <a:srgbClr val="00B0F0"/>
        </a:solidFill>
      </dgm:spPr>
      <dgm:t>
        <a:bodyPr/>
        <a:lstStyle/>
        <a:p>
          <a:r>
            <a:rPr lang="en-US" sz="1050" dirty="0" smtClean="0"/>
            <a:t>We Chat</a:t>
          </a:r>
          <a:endParaRPr lang="en-US" sz="1050" dirty="0"/>
        </a:p>
      </dgm:t>
    </dgm:pt>
    <dgm:pt modelId="{6DFFC6A5-ECAA-4B7D-B70D-44EAAD6AE9B6}">
      <dgm:prSet phldrT="[Text]" custT="1"/>
      <dgm:spPr>
        <a:solidFill>
          <a:srgbClr val="D6370C"/>
        </a:solidFill>
      </dgm:spPr>
      <dgm:t>
        <a:bodyPr/>
        <a:lstStyle/>
        <a:p>
          <a:r>
            <a:rPr lang="en-US" sz="900" dirty="0" smtClean="0"/>
            <a:t>Instagram </a:t>
          </a:r>
          <a:endParaRPr lang="en-US" sz="900" dirty="0"/>
        </a:p>
      </dgm:t>
    </dgm:pt>
    <dgm:pt modelId="{21C19709-FC9F-4DED-86DF-AEFCD531CC66}" type="parTrans" cxnId="{AF26C052-981C-421F-96AD-6230F5B30A80}">
      <dgm:prSet/>
      <dgm:spPr/>
      <dgm:t>
        <a:bodyPr/>
        <a:lstStyle/>
        <a:p>
          <a:endParaRPr lang="en-US"/>
        </a:p>
      </dgm:t>
    </dgm:pt>
    <dgm:pt modelId="{22C7F2BD-0115-4814-BCD3-94DF57FAF9B7}" type="sibTrans" cxnId="{AF26C052-981C-421F-96AD-6230F5B30A80}">
      <dgm:prSet custT="1"/>
      <dgm:spPr>
        <a:solidFill>
          <a:srgbClr val="FFFF00"/>
        </a:solidFill>
      </dgm:spPr>
      <dgm:t>
        <a:bodyPr/>
        <a:lstStyle/>
        <a:p>
          <a:r>
            <a:rPr lang="en-US" sz="1100" dirty="0" smtClean="0">
              <a:solidFill>
                <a:schemeClr val="tx1"/>
              </a:solidFill>
            </a:rPr>
            <a:t>Snap chat</a:t>
          </a:r>
          <a:endParaRPr lang="en-US" sz="1100" dirty="0">
            <a:solidFill>
              <a:schemeClr val="tx1"/>
            </a:solidFill>
          </a:endParaRPr>
        </a:p>
      </dgm:t>
    </dgm:pt>
    <dgm:pt modelId="{A3224C1C-4ED5-42B9-93CF-8C7F61297111}">
      <dgm:prSet custT="1"/>
      <dgm:spPr>
        <a:solidFill>
          <a:srgbClr val="00B050"/>
        </a:solidFill>
      </dgm:spPr>
      <dgm:t>
        <a:bodyPr/>
        <a:lstStyle/>
        <a:p>
          <a:r>
            <a:rPr lang="en-US" sz="800" dirty="0" smtClean="0"/>
            <a:t>WhatsApp</a:t>
          </a:r>
          <a:endParaRPr lang="en-US" sz="800" dirty="0"/>
        </a:p>
      </dgm:t>
    </dgm:pt>
    <dgm:pt modelId="{73B2BEF9-92D9-4A5B-99B1-1868396C6A93}" type="parTrans" cxnId="{1E8A38BF-F03D-4D97-BD9A-046776B49B08}">
      <dgm:prSet/>
      <dgm:spPr/>
      <dgm:t>
        <a:bodyPr/>
        <a:lstStyle/>
        <a:p>
          <a:endParaRPr lang="en-US"/>
        </a:p>
      </dgm:t>
    </dgm:pt>
    <dgm:pt modelId="{B9036AC7-5C59-4CD4-A7F2-D8D66FDEBD1E}" type="sibTrans" cxnId="{1E8A38BF-F03D-4D97-BD9A-046776B49B08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200" dirty="0" smtClean="0"/>
            <a:t>Tiktok</a:t>
          </a:r>
          <a:endParaRPr lang="en-US" sz="1200" dirty="0"/>
        </a:p>
      </dgm:t>
    </dgm:pt>
    <dgm:pt modelId="{7D4EC455-8FB5-4D14-A86D-1A707EABAF73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 smtClean="0"/>
            <a:t>Telegram</a:t>
          </a:r>
          <a:endParaRPr lang="en-US" dirty="0"/>
        </a:p>
      </dgm:t>
    </dgm:pt>
    <dgm:pt modelId="{74D42339-B70F-46B3-A552-035D3F716E92}" type="parTrans" cxnId="{1FCFD2D0-F946-410F-A874-D1849B3520DF}">
      <dgm:prSet/>
      <dgm:spPr/>
      <dgm:t>
        <a:bodyPr/>
        <a:lstStyle/>
        <a:p>
          <a:endParaRPr lang="en-US"/>
        </a:p>
      </dgm:t>
    </dgm:pt>
    <dgm:pt modelId="{8DA3A4E6-1DAC-47E2-8973-801AA4F85F0D}" type="sibTrans" cxnId="{1FCFD2D0-F946-410F-A874-D1849B3520DF}">
      <dgm:prSet custT="1"/>
      <dgm:spPr>
        <a:solidFill>
          <a:srgbClr val="002060"/>
        </a:solidFill>
      </dgm:spPr>
      <dgm:t>
        <a:bodyPr/>
        <a:lstStyle/>
        <a:p>
          <a:r>
            <a:rPr lang="en-US" sz="1100" dirty="0" smtClean="0"/>
            <a:t>LinkedIn</a:t>
          </a:r>
          <a:endParaRPr lang="en-US" sz="1100" dirty="0"/>
        </a:p>
      </dgm:t>
    </dgm:pt>
    <dgm:pt modelId="{594C5AE7-A52F-452A-B745-F9E7319FB124}" type="pres">
      <dgm:prSet presAssocID="{DFEB973E-6D41-4E24-B871-2CCB6369E05D}" presName="Name0" presStyleCnt="0">
        <dgm:presLayoutVars>
          <dgm:chMax/>
          <dgm:chPref/>
          <dgm:dir/>
          <dgm:animLvl val="lvl"/>
        </dgm:presLayoutVars>
      </dgm:prSet>
      <dgm:spPr/>
    </dgm:pt>
    <dgm:pt modelId="{8F5F2534-140E-4B43-8CA8-966E3373FCCF}" type="pres">
      <dgm:prSet presAssocID="{D1CB4299-7946-4C5D-BA3A-E9644894CDF9}" presName="composite" presStyleCnt="0"/>
      <dgm:spPr/>
    </dgm:pt>
    <dgm:pt modelId="{0F825AD8-6BF3-4E2C-B214-0F400297B360}" type="pres">
      <dgm:prSet presAssocID="{D1CB4299-7946-4C5D-BA3A-E9644894CDF9}" presName="Parent1" presStyleLbl="node1" presStyleIdx="0" presStyleCnt="10" custScaleX="120846" custLinFactX="-173281" custLinFactY="100000" custLinFactNeighborX="-200000" custLinFactNeighborY="118064">
        <dgm:presLayoutVars>
          <dgm:chMax val="1"/>
          <dgm:chPref val="1"/>
          <dgm:bulletEnabled val="1"/>
        </dgm:presLayoutVars>
      </dgm:prSet>
      <dgm:spPr/>
    </dgm:pt>
    <dgm:pt modelId="{C98B43AD-F722-47B0-9EE1-DF1C02B0C711}" type="pres">
      <dgm:prSet presAssocID="{D1CB4299-7946-4C5D-BA3A-E9644894CDF9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E334CA-05CA-4C19-8BE8-014C015BCDD7}" type="pres">
      <dgm:prSet presAssocID="{D1CB4299-7946-4C5D-BA3A-E9644894CDF9}" presName="BalanceSpacing" presStyleCnt="0"/>
      <dgm:spPr/>
    </dgm:pt>
    <dgm:pt modelId="{F0415935-E7D7-4DF6-8BA1-45EFCF40312C}" type="pres">
      <dgm:prSet presAssocID="{D1CB4299-7946-4C5D-BA3A-E9644894CDF9}" presName="BalanceSpacing1" presStyleCnt="0"/>
      <dgm:spPr/>
    </dgm:pt>
    <dgm:pt modelId="{661B899F-ADF7-4A97-98C3-82D04B5501A1}" type="pres">
      <dgm:prSet presAssocID="{B9FCDD3C-498E-4860-9495-84B2C5063475}" presName="Accent1Text" presStyleLbl="node1" presStyleIdx="1" presStyleCnt="10" custScaleX="107050" custLinFactX="-100000" custLinFactY="7021" custLinFactNeighborX="-160853" custLinFactNeighborY="100000"/>
      <dgm:spPr/>
      <dgm:t>
        <a:bodyPr/>
        <a:lstStyle/>
        <a:p>
          <a:endParaRPr lang="en-US"/>
        </a:p>
      </dgm:t>
    </dgm:pt>
    <dgm:pt modelId="{08EE804F-5152-468F-A305-8EF573FAEB55}" type="pres">
      <dgm:prSet presAssocID="{B9FCDD3C-498E-4860-9495-84B2C5063475}" presName="spaceBetweenRectangles" presStyleCnt="0"/>
      <dgm:spPr/>
    </dgm:pt>
    <dgm:pt modelId="{364B31E7-2F52-49EC-BBEC-C0459B889FCD}" type="pres">
      <dgm:prSet presAssocID="{3372A2A7-8E01-4D31-BDFF-A0DC5A114D08}" presName="composite" presStyleCnt="0"/>
      <dgm:spPr/>
    </dgm:pt>
    <dgm:pt modelId="{DF80F717-C4FE-4701-A908-A6A00FC7304B}" type="pres">
      <dgm:prSet presAssocID="{3372A2A7-8E01-4D31-BDFF-A0DC5A114D08}" presName="Parent1" presStyleLbl="node1" presStyleIdx="2" presStyleCnt="10" custScaleX="113330" custLinFactX="-115316" custLinFactY="100000" custLinFactNeighborX="-200000" custLinFactNeighborY="146062">
        <dgm:presLayoutVars>
          <dgm:chMax val="1"/>
          <dgm:chPref val="1"/>
          <dgm:bulletEnabled val="1"/>
        </dgm:presLayoutVars>
      </dgm:prSet>
      <dgm:spPr/>
    </dgm:pt>
    <dgm:pt modelId="{9AF71C7D-9A27-4398-A51A-8601341141CA}" type="pres">
      <dgm:prSet presAssocID="{3372A2A7-8E01-4D31-BDFF-A0DC5A114D08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1ECB2-71A4-49BA-A1D3-DCC3E7770D30}" type="pres">
      <dgm:prSet presAssocID="{3372A2A7-8E01-4D31-BDFF-A0DC5A114D08}" presName="BalanceSpacing" presStyleCnt="0"/>
      <dgm:spPr/>
    </dgm:pt>
    <dgm:pt modelId="{6D3FC8D0-F303-4166-BAA4-9DB2892A44C6}" type="pres">
      <dgm:prSet presAssocID="{3372A2A7-8E01-4D31-BDFF-A0DC5A114D08}" presName="BalanceSpacing1" presStyleCnt="0"/>
      <dgm:spPr/>
    </dgm:pt>
    <dgm:pt modelId="{8BF230E1-BE2D-41AC-AF7F-7FD2FE72D8DD}" type="pres">
      <dgm:prSet presAssocID="{FCBC3014-4DDC-45CE-89E2-86000AF1157C}" presName="Accent1Text" presStyleLbl="node1" presStyleIdx="3" presStyleCnt="10" custScaleX="135131" custLinFactX="4278" custLinFactY="8148" custLinFactNeighborX="100000" custLinFactNeighborY="100000"/>
      <dgm:spPr/>
      <dgm:t>
        <a:bodyPr/>
        <a:lstStyle/>
        <a:p>
          <a:endParaRPr lang="en-US"/>
        </a:p>
      </dgm:t>
    </dgm:pt>
    <dgm:pt modelId="{A5F44FD5-E172-4F56-8472-5C0BCF149C29}" type="pres">
      <dgm:prSet presAssocID="{FCBC3014-4DDC-45CE-89E2-86000AF1157C}" presName="spaceBetweenRectangles" presStyleCnt="0"/>
      <dgm:spPr/>
    </dgm:pt>
    <dgm:pt modelId="{1BAA7AB8-EEE1-438F-9B91-7F304A886488}" type="pres">
      <dgm:prSet presAssocID="{6DFFC6A5-ECAA-4B7D-B70D-44EAAD6AE9B6}" presName="composite" presStyleCnt="0"/>
      <dgm:spPr/>
    </dgm:pt>
    <dgm:pt modelId="{B1F63F5B-9E4E-493C-B4E3-55DC2DAA1F45}" type="pres">
      <dgm:prSet presAssocID="{6DFFC6A5-ECAA-4B7D-B70D-44EAAD6AE9B6}" presName="Parent1" presStyleLbl="node1" presStyleIdx="4" presStyleCnt="10" custScaleX="117807" custLinFactNeighborX="85218" custLinFactNeighborY="-68295">
        <dgm:presLayoutVars>
          <dgm:chMax val="1"/>
          <dgm:chPref val="1"/>
          <dgm:bulletEnabled val="1"/>
        </dgm:presLayoutVars>
      </dgm:prSet>
      <dgm:spPr/>
    </dgm:pt>
    <dgm:pt modelId="{08A82FFD-681A-42C4-8EF7-2ACDEAE3C212}" type="pres">
      <dgm:prSet presAssocID="{6DFFC6A5-ECAA-4B7D-B70D-44EAAD6AE9B6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5140A-918E-4FB3-84FE-419F38D7E3D5}" type="pres">
      <dgm:prSet presAssocID="{6DFFC6A5-ECAA-4B7D-B70D-44EAAD6AE9B6}" presName="BalanceSpacing" presStyleCnt="0"/>
      <dgm:spPr/>
    </dgm:pt>
    <dgm:pt modelId="{1876D6F8-4CDB-43AE-9D7D-E28AA110EF6D}" type="pres">
      <dgm:prSet presAssocID="{6DFFC6A5-ECAA-4B7D-B70D-44EAAD6AE9B6}" presName="BalanceSpacing1" presStyleCnt="0"/>
      <dgm:spPr/>
    </dgm:pt>
    <dgm:pt modelId="{312695C8-4C4B-41A4-85AB-B4BBE816EF92}" type="pres">
      <dgm:prSet presAssocID="{22C7F2BD-0115-4814-BCD3-94DF57FAF9B7}" presName="Accent1Text" presStyleLbl="node1" presStyleIdx="5" presStyleCnt="10" custScaleX="115954" custLinFactNeighborX="-34345" custLinFactNeighborY="16298"/>
      <dgm:spPr/>
    </dgm:pt>
    <dgm:pt modelId="{CCCB7085-8E7D-49FE-B7C3-A6D37C3CE226}" type="pres">
      <dgm:prSet presAssocID="{22C7F2BD-0115-4814-BCD3-94DF57FAF9B7}" presName="spaceBetweenRectangles" presStyleCnt="0"/>
      <dgm:spPr/>
    </dgm:pt>
    <dgm:pt modelId="{A6E46A00-B1E8-417A-86EC-FBDB20BDDFB2}" type="pres">
      <dgm:prSet presAssocID="{A3224C1C-4ED5-42B9-93CF-8C7F61297111}" presName="composite" presStyleCnt="0"/>
      <dgm:spPr/>
    </dgm:pt>
    <dgm:pt modelId="{6F38A0BA-3CC5-4E86-9B30-4FBB7203756B}" type="pres">
      <dgm:prSet presAssocID="{A3224C1C-4ED5-42B9-93CF-8C7F61297111}" presName="Parent1" presStyleLbl="node1" presStyleIdx="6" presStyleCnt="10" custScaleX="113142" custLinFactY="-56759" custLinFactNeighborX="-7687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52A95-98B6-4F9E-BE52-5AFC601CA72D}" type="pres">
      <dgm:prSet presAssocID="{A3224C1C-4ED5-42B9-93CF-8C7F61297111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0909DB30-B7DA-4D52-AE46-8BB804591D55}" type="pres">
      <dgm:prSet presAssocID="{A3224C1C-4ED5-42B9-93CF-8C7F61297111}" presName="BalanceSpacing" presStyleCnt="0"/>
      <dgm:spPr/>
    </dgm:pt>
    <dgm:pt modelId="{9C8A45FE-7EAE-4157-AE91-D9A1CD598365}" type="pres">
      <dgm:prSet presAssocID="{A3224C1C-4ED5-42B9-93CF-8C7F61297111}" presName="BalanceSpacing1" presStyleCnt="0"/>
      <dgm:spPr/>
    </dgm:pt>
    <dgm:pt modelId="{D8B59ADF-470A-4C65-BA26-95E4ECC472FC}" type="pres">
      <dgm:prSet presAssocID="{B9036AC7-5C59-4CD4-A7F2-D8D66FDEBD1E}" presName="Accent1Text" presStyleLbl="node1" presStyleIdx="7" presStyleCnt="10" custScaleX="121135" custLinFactX="-56736" custLinFactNeighborX="-100000" custLinFactNeighborY="32314"/>
      <dgm:spPr/>
    </dgm:pt>
    <dgm:pt modelId="{F9399E39-89F8-46CD-A613-FEA2829807B3}" type="pres">
      <dgm:prSet presAssocID="{B9036AC7-5C59-4CD4-A7F2-D8D66FDEBD1E}" presName="spaceBetweenRectangles" presStyleCnt="0"/>
      <dgm:spPr/>
    </dgm:pt>
    <dgm:pt modelId="{A6D69768-1405-4510-80C3-88098EDC148A}" type="pres">
      <dgm:prSet presAssocID="{7D4EC455-8FB5-4D14-A86D-1A707EABAF73}" presName="composite" presStyleCnt="0"/>
      <dgm:spPr/>
    </dgm:pt>
    <dgm:pt modelId="{35613829-E80C-4495-B644-01A89B724104}" type="pres">
      <dgm:prSet presAssocID="{7D4EC455-8FB5-4D14-A86D-1A707EABAF73}" presName="Parent1" presStyleLbl="node1" presStyleIdx="8" presStyleCnt="10" custScaleX="122727" custLinFactNeighborX="23474" custLinFactNeighborY="934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2CDF8-5852-45FE-AF64-750123A2B8DC}" type="pres">
      <dgm:prSet presAssocID="{7D4EC455-8FB5-4D14-A86D-1A707EABAF73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8C3F9B9-E521-4F24-B482-DC1983183F59}" type="pres">
      <dgm:prSet presAssocID="{7D4EC455-8FB5-4D14-A86D-1A707EABAF73}" presName="BalanceSpacing" presStyleCnt="0"/>
      <dgm:spPr/>
    </dgm:pt>
    <dgm:pt modelId="{12DA466A-8ACB-45B2-B4DA-3FD42451D167}" type="pres">
      <dgm:prSet presAssocID="{7D4EC455-8FB5-4D14-A86D-1A707EABAF73}" presName="BalanceSpacing1" presStyleCnt="0"/>
      <dgm:spPr/>
    </dgm:pt>
    <dgm:pt modelId="{A60F3C3F-258D-43A1-BB46-DCE72CF46061}" type="pres">
      <dgm:prSet presAssocID="{8DA3A4E6-1DAC-47E2-8973-801AA4F85F0D}" presName="Accent1Text" presStyleLbl="node1" presStyleIdx="9" presStyleCnt="10" custScaleX="126378" custLinFactX="100000" custLinFactNeighborX="161802" custLinFactNeighborY="-22435"/>
      <dgm:spPr/>
      <dgm:t>
        <a:bodyPr/>
        <a:lstStyle/>
        <a:p>
          <a:endParaRPr lang="en-US"/>
        </a:p>
      </dgm:t>
    </dgm:pt>
  </dgm:ptLst>
  <dgm:cxnLst>
    <dgm:cxn modelId="{AF26C052-981C-421F-96AD-6230F5B30A80}" srcId="{DFEB973E-6D41-4E24-B871-2CCB6369E05D}" destId="{6DFFC6A5-ECAA-4B7D-B70D-44EAAD6AE9B6}" srcOrd="2" destOrd="0" parTransId="{21C19709-FC9F-4DED-86DF-AEFCD531CC66}" sibTransId="{22C7F2BD-0115-4814-BCD3-94DF57FAF9B7}"/>
    <dgm:cxn modelId="{97C0B42F-7671-4B37-8ADA-9A6BE1E1A105}" type="presOf" srcId="{6DFFC6A5-ECAA-4B7D-B70D-44EAAD6AE9B6}" destId="{B1F63F5B-9E4E-493C-B4E3-55DC2DAA1F45}" srcOrd="0" destOrd="0" presId="urn:microsoft.com/office/officeart/2008/layout/AlternatingHexagons"/>
    <dgm:cxn modelId="{2967AF17-BB50-4AB7-ABB0-7D0DDA8FDD32}" type="presOf" srcId="{B9FCDD3C-498E-4860-9495-84B2C5063475}" destId="{661B899F-ADF7-4A97-98C3-82D04B5501A1}" srcOrd="0" destOrd="0" presId="urn:microsoft.com/office/officeart/2008/layout/AlternatingHexagons"/>
    <dgm:cxn modelId="{1FCFD2D0-F946-410F-A874-D1849B3520DF}" srcId="{DFEB973E-6D41-4E24-B871-2CCB6369E05D}" destId="{7D4EC455-8FB5-4D14-A86D-1A707EABAF73}" srcOrd="4" destOrd="0" parTransId="{74D42339-B70F-46B3-A552-035D3F716E92}" sibTransId="{8DA3A4E6-1DAC-47E2-8973-801AA4F85F0D}"/>
    <dgm:cxn modelId="{BB04E2F0-7CAE-4A20-B4E6-25FADEE40A1F}" type="presOf" srcId="{D1CB4299-7946-4C5D-BA3A-E9644894CDF9}" destId="{0F825AD8-6BF3-4E2C-B214-0F400297B360}" srcOrd="0" destOrd="0" presId="urn:microsoft.com/office/officeart/2008/layout/AlternatingHexagons"/>
    <dgm:cxn modelId="{18F76EBA-2CFC-4C52-B7E5-8A49784749DD}" type="presOf" srcId="{3372A2A7-8E01-4D31-BDFF-A0DC5A114D08}" destId="{DF80F717-C4FE-4701-A908-A6A00FC7304B}" srcOrd="0" destOrd="0" presId="urn:microsoft.com/office/officeart/2008/layout/AlternatingHexagons"/>
    <dgm:cxn modelId="{6EE58D64-8ED2-42E7-9D8E-01147A89AD90}" type="presOf" srcId="{B9036AC7-5C59-4CD4-A7F2-D8D66FDEBD1E}" destId="{D8B59ADF-470A-4C65-BA26-95E4ECC472FC}" srcOrd="0" destOrd="0" presId="urn:microsoft.com/office/officeart/2008/layout/AlternatingHexagons"/>
    <dgm:cxn modelId="{1EE743BF-C884-4762-AB0E-C7629CBDB844}" srcId="{DFEB973E-6D41-4E24-B871-2CCB6369E05D}" destId="{D1CB4299-7946-4C5D-BA3A-E9644894CDF9}" srcOrd="0" destOrd="0" parTransId="{5838D9BF-D777-4330-BC1E-0239BCB13451}" sibTransId="{B9FCDD3C-498E-4860-9495-84B2C5063475}"/>
    <dgm:cxn modelId="{04C80E22-A586-4F69-8C09-977C228990AB}" type="presOf" srcId="{7D4EC455-8FB5-4D14-A86D-1A707EABAF73}" destId="{35613829-E80C-4495-B644-01A89B724104}" srcOrd="0" destOrd="0" presId="urn:microsoft.com/office/officeart/2008/layout/AlternatingHexagons"/>
    <dgm:cxn modelId="{D5432A1F-CF71-4116-8C30-742F32C0B865}" type="presOf" srcId="{22C7F2BD-0115-4814-BCD3-94DF57FAF9B7}" destId="{312695C8-4C4B-41A4-85AB-B4BBE816EF92}" srcOrd="0" destOrd="0" presId="urn:microsoft.com/office/officeart/2008/layout/AlternatingHexagons"/>
    <dgm:cxn modelId="{E92A6A64-BBE1-402C-A4C7-7D3283E5F647}" srcId="{DFEB973E-6D41-4E24-B871-2CCB6369E05D}" destId="{3372A2A7-8E01-4D31-BDFF-A0DC5A114D08}" srcOrd="1" destOrd="0" parTransId="{F48812F0-15A1-4793-B2C5-A41071CFAD64}" sibTransId="{FCBC3014-4DDC-45CE-89E2-86000AF1157C}"/>
    <dgm:cxn modelId="{11A04328-BE95-4BFB-BB83-BD0C537435DB}" type="presOf" srcId="{A3224C1C-4ED5-42B9-93CF-8C7F61297111}" destId="{6F38A0BA-3CC5-4E86-9B30-4FBB7203756B}" srcOrd="0" destOrd="0" presId="urn:microsoft.com/office/officeart/2008/layout/AlternatingHexagons"/>
    <dgm:cxn modelId="{3648368D-2439-4A18-ADCC-946C4E2A0707}" type="presOf" srcId="{DFEB973E-6D41-4E24-B871-2CCB6369E05D}" destId="{594C5AE7-A52F-452A-B745-F9E7319FB124}" srcOrd="0" destOrd="0" presId="urn:microsoft.com/office/officeart/2008/layout/AlternatingHexagons"/>
    <dgm:cxn modelId="{A8F36B73-E784-48ED-963F-4BAEF4734A53}" type="presOf" srcId="{FCBC3014-4DDC-45CE-89E2-86000AF1157C}" destId="{8BF230E1-BE2D-41AC-AF7F-7FD2FE72D8DD}" srcOrd="0" destOrd="0" presId="urn:microsoft.com/office/officeart/2008/layout/AlternatingHexagons"/>
    <dgm:cxn modelId="{1E8A38BF-F03D-4D97-BD9A-046776B49B08}" srcId="{DFEB973E-6D41-4E24-B871-2CCB6369E05D}" destId="{A3224C1C-4ED5-42B9-93CF-8C7F61297111}" srcOrd="3" destOrd="0" parTransId="{73B2BEF9-92D9-4A5B-99B1-1868396C6A93}" sibTransId="{B9036AC7-5C59-4CD4-A7F2-D8D66FDEBD1E}"/>
    <dgm:cxn modelId="{8A80918E-B4D1-459F-AFD8-FCC5202015E0}" type="presOf" srcId="{8DA3A4E6-1DAC-47E2-8973-801AA4F85F0D}" destId="{A60F3C3F-258D-43A1-BB46-DCE72CF46061}" srcOrd="0" destOrd="0" presId="urn:microsoft.com/office/officeart/2008/layout/AlternatingHexagons"/>
    <dgm:cxn modelId="{634CFD28-F556-4D1F-B852-042A42EF5379}" type="presParOf" srcId="{594C5AE7-A52F-452A-B745-F9E7319FB124}" destId="{8F5F2534-140E-4B43-8CA8-966E3373FCCF}" srcOrd="0" destOrd="0" presId="urn:microsoft.com/office/officeart/2008/layout/AlternatingHexagons"/>
    <dgm:cxn modelId="{E699CAB8-AA0C-4EAD-B333-030D2CF90CDD}" type="presParOf" srcId="{8F5F2534-140E-4B43-8CA8-966E3373FCCF}" destId="{0F825AD8-6BF3-4E2C-B214-0F400297B360}" srcOrd="0" destOrd="0" presId="urn:microsoft.com/office/officeart/2008/layout/AlternatingHexagons"/>
    <dgm:cxn modelId="{938A62C4-B1A1-4C40-8DC3-416028CFE4A6}" type="presParOf" srcId="{8F5F2534-140E-4B43-8CA8-966E3373FCCF}" destId="{C98B43AD-F722-47B0-9EE1-DF1C02B0C711}" srcOrd="1" destOrd="0" presId="urn:microsoft.com/office/officeart/2008/layout/AlternatingHexagons"/>
    <dgm:cxn modelId="{3EB455CF-03DF-4E01-B85F-870074FAE3FA}" type="presParOf" srcId="{8F5F2534-140E-4B43-8CA8-966E3373FCCF}" destId="{7FE334CA-05CA-4C19-8BE8-014C015BCDD7}" srcOrd="2" destOrd="0" presId="urn:microsoft.com/office/officeart/2008/layout/AlternatingHexagons"/>
    <dgm:cxn modelId="{E11637C0-58C3-4EFA-B355-88D4C7A13800}" type="presParOf" srcId="{8F5F2534-140E-4B43-8CA8-966E3373FCCF}" destId="{F0415935-E7D7-4DF6-8BA1-45EFCF40312C}" srcOrd="3" destOrd="0" presId="urn:microsoft.com/office/officeart/2008/layout/AlternatingHexagons"/>
    <dgm:cxn modelId="{C9202D5E-0D88-42AD-A62A-756C338CB124}" type="presParOf" srcId="{8F5F2534-140E-4B43-8CA8-966E3373FCCF}" destId="{661B899F-ADF7-4A97-98C3-82D04B5501A1}" srcOrd="4" destOrd="0" presId="urn:microsoft.com/office/officeart/2008/layout/AlternatingHexagons"/>
    <dgm:cxn modelId="{C6D2C51E-9351-40F0-830B-CE205744D199}" type="presParOf" srcId="{594C5AE7-A52F-452A-B745-F9E7319FB124}" destId="{08EE804F-5152-468F-A305-8EF573FAEB55}" srcOrd="1" destOrd="0" presId="urn:microsoft.com/office/officeart/2008/layout/AlternatingHexagons"/>
    <dgm:cxn modelId="{1F7977BA-6A60-4B2E-B728-1728CB4CF1F7}" type="presParOf" srcId="{594C5AE7-A52F-452A-B745-F9E7319FB124}" destId="{364B31E7-2F52-49EC-BBEC-C0459B889FCD}" srcOrd="2" destOrd="0" presId="urn:microsoft.com/office/officeart/2008/layout/AlternatingHexagons"/>
    <dgm:cxn modelId="{7D8C2C0F-84DE-4E18-9596-DC6A66413794}" type="presParOf" srcId="{364B31E7-2F52-49EC-BBEC-C0459B889FCD}" destId="{DF80F717-C4FE-4701-A908-A6A00FC7304B}" srcOrd="0" destOrd="0" presId="urn:microsoft.com/office/officeart/2008/layout/AlternatingHexagons"/>
    <dgm:cxn modelId="{7E4F11A5-1957-4D50-91D2-846BACE126F4}" type="presParOf" srcId="{364B31E7-2F52-49EC-BBEC-C0459B889FCD}" destId="{9AF71C7D-9A27-4398-A51A-8601341141CA}" srcOrd="1" destOrd="0" presId="urn:microsoft.com/office/officeart/2008/layout/AlternatingHexagons"/>
    <dgm:cxn modelId="{F548B3B6-B8F1-4A64-B2E8-0F1DCF901A19}" type="presParOf" srcId="{364B31E7-2F52-49EC-BBEC-C0459B889FCD}" destId="{2D61ECB2-71A4-49BA-A1D3-DCC3E7770D30}" srcOrd="2" destOrd="0" presId="urn:microsoft.com/office/officeart/2008/layout/AlternatingHexagons"/>
    <dgm:cxn modelId="{A2936677-279D-4466-A1E1-1C048CBF7729}" type="presParOf" srcId="{364B31E7-2F52-49EC-BBEC-C0459B889FCD}" destId="{6D3FC8D0-F303-4166-BAA4-9DB2892A44C6}" srcOrd="3" destOrd="0" presId="urn:microsoft.com/office/officeart/2008/layout/AlternatingHexagons"/>
    <dgm:cxn modelId="{380D7124-7D96-4C21-A8F2-CE7F437D2512}" type="presParOf" srcId="{364B31E7-2F52-49EC-BBEC-C0459B889FCD}" destId="{8BF230E1-BE2D-41AC-AF7F-7FD2FE72D8DD}" srcOrd="4" destOrd="0" presId="urn:microsoft.com/office/officeart/2008/layout/AlternatingHexagons"/>
    <dgm:cxn modelId="{BC0F256E-1AB0-452C-A4A5-C758AA644C13}" type="presParOf" srcId="{594C5AE7-A52F-452A-B745-F9E7319FB124}" destId="{A5F44FD5-E172-4F56-8472-5C0BCF149C29}" srcOrd="3" destOrd="0" presId="urn:microsoft.com/office/officeart/2008/layout/AlternatingHexagons"/>
    <dgm:cxn modelId="{0AFFD059-FD07-438A-903B-AAD204028733}" type="presParOf" srcId="{594C5AE7-A52F-452A-B745-F9E7319FB124}" destId="{1BAA7AB8-EEE1-438F-9B91-7F304A886488}" srcOrd="4" destOrd="0" presId="urn:microsoft.com/office/officeart/2008/layout/AlternatingHexagons"/>
    <dgm:cxn modelId="{6B288471-2200-4299-B4C8-A3A2B01020EF}" type="presParOf" srcId="{1BAA7AB8-EEE1-438F-9B91-7F304A886488}" destId="{B1F63F5B-9E4E-493C-B4E3-55DC2DAA1F45}" srcOrd="0" destOrd="0" presId="urn:microsoft.com/office/officeart/2008/layout/AlternatingHexagons"/>
    <dgm:cxn modelId="{B4D0B330-47F6-40B4-9F81-83396CD40926}" type="presParOf" srcId="{1BAA7AB8-EEE1-438F-9B91-7F304A886488}" destId="{08A82FFD-681A-42C4-8EF7-2ACDEAE3C212}" srcOrd="1" destOrd="0" presId="urn:microsoft.com/office/officeart/2008/layout/AlternatingHexagons"/>
    <dgm:cxn modelId="{7D43B9EC-A5DE-40D6-B611-11416A488750}" type="presParOf" srcId="{1BAA7AB8-EEE1-438F-9B91-7F304A886488}" destId="{9245140A-918E-4FB3-84FE-419F38D7E3D5}" srcOrd="2" destOrd="0" presId="urn:microsoft.com/office/officeart/2008/layout/AlternatingHexagons"/>
    <dgm:cxn modelId="{CF46FF51-ED7E-4881-BC1B-5265E0E5D93F}" type="presParOf" srcId="{1BAA7AB8-EEE1-438F-9B91-7F304A886488}" destId="{1876D6F8-4CDB-43AE-9D7D-E28AA110EF6D}" srcOrd="3" destOrd="0" presId="urn:microsoft.com/office/officeart/2008/layout/AlternatingHexagons"/>
    <dgm:cxn modelId="{87F003FA-DB7F-4249-B1CC-16D2E1744497}" type="presParOf" srcId="{1BAA7AB8-EEE1-438F-9B91-7F304A886488}" destId="{312695C8-4C4B-41A4-85AB-B4BBE816EF92}" srcOrd="4" destOrd="0" presId="urn:microsoft.com/office/officeart/2008/layout/AlternatingHexagons"/>
    <dgm:cxn modelId="{72C4AC6A-ECC6-40EF-A08D-49D1E8153D9A}" type="presParOf" srcId="{594C5AE7-A52F-452A-B745-F9E7319FB124}" destId="{CCCB7085-8E7D-49FE-B7C3-A6D37C3CE226}" srcOrd="5" destOrd="0" presId="urn:microsoft.com/office/officeart/2008/layout/AlternatingHexagons"/>
    <dgm:cxn modelId="{AAEB3657-271F-4950-BE4F-542C7ED5FF0D}" type="presParOf" srcId="{594C5AE7-A52F-452A-B745-F9E7319FB124}" destId="{A6E46A00-B1E8-417A-86EC-FBDB20BDDFB2}" srcOrd="6" destOrd="0" presId="urn:microsoft.com/office/officeart/2008/layout/AlternatingHexagons"/>
    <dgm:cxn modelId="{0C591277-B1BF-42FA-9A18-98BE4579F7A4}" type="presParOf" srcId="{A6E46A00-B1E8-417A-86EC-FBDB20BDDFB2}" destId="{6F38A0BA-3CC5-4E86-9B30-4FBB7203756B}" srcOrd="0" destOrd="0" presId="urn:microsoft.com/office/officeart/2008/layout/AlternatingHexagons"/>
    <dgm:cxn modelId="{90A7E1FC-A14D-4E41-A60E-D5B749C9809E}" type="presParOf" srcId="{A6E46A00-B1E8-417A-86EC-FBDB20BDDFB2}" destId="{B2452A95-98B6-4F9E-BE52-5AFC601CA72D}" srcOrd="1" destOrd="0" presId="urn:microsoft.com/office/officeart/2008/layout/AlternatingHexagons"/>
    <dgm:cxn modelId="{2628A02F-491E-48FE-B802-CD07529DF4CE}" type="presParOf" srcId="{A6E46A00-B1E8-417A-86EC-FBDB20BDDFB2}" destId="{0909DB30-B7DA-4D52-AE46-8BB804591D55}" srcOrd="2" destOrd="0" presId="urn:microsoft.com/office/officeart/2008/layout/AlternatingHexagons"/>
    <dgm:cxn modelId="{E1B3AE53-D07F-4729-92E9-D3B3B84B04EF}" type="presParOf" srcId="{A6E46A00-B1E8-417A-86EC-FBDB20BDDFB2}" destId="{9C8A45FE-7EAE-4157-AE91-D9A1CD598365}" srcOrd="3" destOrd="0" presId="urn:microsoft.com/office/officeart/2008/layout/AlternatingHexagons"/>
    <dgm:cxn modelId="{4F381C76-3224-4FDC-9E19-F10D707CE27E}" type="presParOf" srcId="{A6E46A00-B1E8-417A-86EC-FBDB20BDDFB2}" destId="{D8B59ADF-470A-4C65-BA26-95E4ECC472FC}" srcOrd="4" destOrd="0" presId="urn:microsoft.com/office/officeart/2008/layout/AlternatingHexagons"/>
    <dgm:cxn modelId="{76CE153B-FEC6-483D-905F-8037391D9739}" type="presParOf" srcId="{594C5AE7-A52F-452A-B745-F9E7319FB124}" destId="{F9399E39-89F8-46CD-A613-FEA2829807B3}" srcOrd="7" destOrd="0" presId="urn:microsoft.com/office/officeart/2008/layout/AlternatingHexagons"/>
    <dgm:cxn modelId="{7A160F3E-E5CD-47FA-B057-AA75F0AFCDBD}" type="presParOf" srcId="{594C5AE7-A52F-452A-B745-F9E7319FB124}" destId="{A6D69768-1405-4510-80C3-88098EDC148A}" srcOrd="8" destOrd="0" presId="urn:microsoft.com/office/officeart/2008/layout/AlternatingHexagons"/>
    <dgm:cxn modelId="{17E9EEB4-F1E5-4BD7-994A-7BA502EFEDC5}" type="presParOf" srcId="{A6D69768-1405-4510-80C3-88098EDC148A}" destId="{35613829-E80C-4495-B644-01A89B724104}" srcOrd="0" destOrd="0" presId="urn:microsoft.com/office/officeart/2008/layout/AlternatingHexagons"/>
    <dgm:cxn modelId="{BE40BB9D-1703-4D13-9F31-F233FE08831E}" type="presParOf" srcId="{A6D69768-1405-4510-80C3-88098EDC148A}" destId="{1942CDF8-5852-45FE-AF64-750123A2B8DC}" srcOrd="1" destOrd="0" presId="urn:microsoft.com/office/officeart/2008/layout/AlternatingHexagons"/>
    <dgm:cxn modelId="{4B24F6CD-5F75-4177-A038-AF76ACEAF8CF}" type="presParOf" srcId="{A6D69768-1405-4510-80C3-88098EDC148A}" destId="{28C3F9B9-E521-4F24-B482-DC1983183F59}" srcOrd="2" destOrd="0" presId="urn:microsoft.com/office/officeart/2008/layout/AlternatingHexagons"/>
    <dgm:cxn modelId="{2828ED8D-DA79-48F0-B9C2-D40A5FB7D61B}" type="presParOf" srcId="{A6D69768-1405-4510-80C3-88098EDC148A}" destId="{12DA466A-8ACB-45B2-B4DA-3FD42451D167}" srcOrd="3" destOrd="0" presId="urn:microsoft.com/office/officeart/2008/layout/AlternatingHexagons"/>
    <dgm:cxn modelId="{6BA5C933-3F0C-4A34-BE0E-49EAA61A0CDC}" type="presParOf" srcId="{A6D69768-1405-4510-80C3-88098EDC148A}" destId="{A60F3C3F-258D-43A1-BB46-DCE72CF4606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25AD8-6BF3-4E2C-B214-0F400297B360}">
      <dsp:nvSpPr>
        <dsp:cNvPr id="0" name=""/>
        <dsp:cNvSpPr/>
      </dsp:nvSpPr>
      <dsp:spPr>
        <a:xfrm rot="5400000">
          <a:off x="1181877" y="1798034"/>
          <a:ext cx="834299" cy="8771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Facebook</a:t>
          </a:r>
          <a:endParaRPr lang="en-US" sz="1000" kern="1200" dirty="0"/>
        </a:p>
      </dsp:txBody>
      <dsp:txXfrm rot="-5400000">
        <a:off x="1306644" y="1958509"/>
        <a:ext cx="584766" cy="556199"/>
      </dsp:txXfrm>
    </dsp:sp>
    <dsp:sp modelId="{C98B43AD-F722-47B0-9EE1-DF1C02B0C711}">
      <dsp:nvSpPr>
        <dsp:cNvPr id="0" name=""/>
        <dsp:cNvSpPr/>
      </dsp:nvSpPr>
      <dsp:spPr>
        <a:xfrm>
          <a:off x="4693398" y="167012"/>
          <a:ext cx="931078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B899F-ADF7-4A97-98C3-82D04B5501A1}">
      <dsp:nvSpPr>
        <dsp:cNvPr id="0" name=""/>
        <dsp:cNvSpPr/>
      </dsp:nvSpPr>
      <dsp:spPr>
        <a:xfrm rot="5400000">
          <a:off x="1214017" y="921671"/>
          <a:ext cx="834299" cy="77701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Twitter </a:t>
          </a:r>
          <a:endParaRPr lang="en-US" sz="1100" kern="1200" dirty="0"/>
        </a:p>
      </dsp:txBody>
      <dsp:txXfrm rot="-5400000">
        <a:off x="1367716" y="1027304"/>
        <a:ext cx="526900" cy="565747"/>
      </dsp:txXfrm>
    </dsp:sp>
    <dsp:sp modelId="{DF80F717-C4FE-4701-A908-A6A00FC7304B}">
      <dsp:nvSpPr>
        <dsp:cNvPr id="0" name=""/>
        <dsp:cNvSpPr/>
      </dsp:nvSpPr>
      <dsp:spPr>
        <a:xfrm rot="5400000">
          <a:off x="1209155" y="2767052"/>
          <a:ext cx="834299" cy="822595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You tube</a:t>
          </a:r>
          <a:endParaRPr lang="en-US" sz="1000" kern="1200" dirty="0"/>
        </a:p>
      </dsp:txBody>
      <dsp:txXfrm rot="-5400000">
        <a:off x="1351145" y="2899276"/>
        <a:ext cx="550319" cy="558150"/>
      </dsp:txXfrm>
    </dsp:sp>
    <dsp:sp modelId="{9AF71C7D-9A27-4398-A51A-8601341141CA}">
      <dsp:nvSpPr>
        <dsp:cNvPr id="0" name=""/>
        <dsp:cNvSpPr/>
      </dsp:nvSpPr>
      <dsp:spPr>
        <a:xfrm>
          <a:off x="2620998" y="875165"/>
          <a:ext cx="901043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230E1-BE2D-41AC-AF7F-7FD2FE72D8DD}">
      <dsp:nvSpPr>
        <dsp:cNvPr id="0" name=""/>
        <dsp:cNvSpPr/>
      </dsp:nvSpPr>
      <dsp:spPr>
        <a:xfrm rot="5400000">
          <a:off x="5038647" y="1537315"/>
          <a:ext cx="834299" cy="980835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We Chat</a:t>
          </a:r>
          <a:endParaRPr lang="en-US" sz="1050" kern="1200" dirty="0"/>
        </a:p>
      </dsp:txBody>
      <dsp:txXfrm rot="-5400000">
        <a:off x="5128852" y="1749633"/>
        <a:ext cx="653890" cy="556199"/>
      </dsp:txXfrm>
    </dsp:sp>
    <dsp:sp modelId="{B1F63F5B-9E4E-493C-B4E3-55DC2DAA1F45}">
      <dsp:nvSpPr>
        <dsp:cNvPr id="0" name=""/>
        <dsp:cNvSpPr/>
      </dsp:nvSpPr>
      <dsp:spPr>
        <a:xfrm rot="5400000">
          <a:off x="4509849" y="836278"/>
          <a:ext cx="834299" cy="855091"/>
        </a:xfrm>
        <a:prstGeom prst="hexagon">
          <a:avLst>
            <a:gd name="adj" fmla="val 25000"/>
            <a:gd name="vf" fmla="val 115470"/>
          </a:avLst>
        </a:prstGeom>
        <a:solidFill>
          <a:srgbClr val="D6370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Instagram </a:t>
          </a:r>
          <a:endParaRPr lang="en-US" sz="900" kern="1200" dirty="0"/>
        </a:p>
      </dsp:txBody>
      <dsp:txXfrm rot="-5400000">
        <a:off x="4641968" y="985724"/>
        <a:ext cx="570061" cy="556199"/>
      </dsp:txXfrm>
    </dsp:sp>
    <dsp:sp modelId="{08A82FFD-681A-42C4-8EF7-2ACDEAE3C212}">
      <dsp:nvSpPr>
        <dsp:cNvPr id="0" name=""/>
        <dsp:cNvSpPr/>
      </dsp:nvSpPr>
      <dsp:spPr>
        <a:xfrm>
          <a:off x="4693398" y="1583319"/>
          <a:ext cx="931078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695C8-4C4B-41A4-85AB-B4BBE816EF92}">
      <dsp:nvSpPr>
        <dsp:cNvPr id="0" name=""/>
        <dsp:cNvSpPr/>
      </dsp:nvSpPr>
      <dsp:spPr>
        <a:xfrm rot="5400000">
          <a:off x="2858104" y="1548762"/>
          <a:ext cx="834299" cy="841641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</a:rPr>
            <a:t>Snap chat</a:t>
          </a:r>
          <a:endParaRPr lang="en-US" sz="1100" kern="1200" dirty="0">
            <a:solidFill>
              <a:schemeClr val="tx1"/>
            </a:solidFill>
          </a:endParaRPr>
        </a:p>
      </dsp:txBody>
      <dsp:txXfrm rot="-5400000">
        <a:off x="2994707" y="1691483"/>
        <a:ext cx="561094" cy="556199"/>
      </dsp:txXfrm>
    </dsp:sp>
    <dsp:sp modelId="{6F38A0BA-3CC5-4E86-9B30-4FBB7203756B}">
      <dsp:nvSpPr>
        <dsp:cNvPr id="0" name=""/>
        <dsp:cNvSpPr/>
      </dsp:nvSpPr>
      <dsp:spPr>
        <a:xfrm rot="5400000">
          <a:off x="3442051" y="823307"/>
          <a:ext cx="834299" cy="821230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WhatsApp</a:t>
          </a:r>
          <a:endParaRPr lang="en-US" sz="800" kern="1200" dirty="0"/>
        </a:p>
      </dsp:txBody>
      <dsp:txXfrm rot="-5400000">
        <a:off x="3584385" y="954734"/>
        <a:ext cx="549630" cy="558377"/>
      </dsp:txXfrm>
    </dsp:sp>
    <dsp:sp modelId="{B2452A95-98B6-4F9E-BE52-5AFC601CA72D}">
      <dsp:nvSpPr>
        <dsp:cNvPr id="0" name=""/>
        <dsp:cNvSpPr/>
      </dsp:nvSpPr>
      <dsp:spPr>
        <a:xfrm>
          <a:off x="2620998" y="2291472"/>
          <a:ext cx="901043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B59ADF-470A-4C65-BA26-95E4ECC472FC}">
      <dsp:nvSpPr>
        <dsp:cNvPr id="0" name=""/>
        <dsp:cNvSpPr/>
      </dsp:nvSpPr>
      <dsp:spPr>
        <a:xfrm rot="5400000">
          <a:off x="3144101" y="2371734"/>
          <a:ext cx="834299" cy="879247"/>
        </a:xfrm>
        <a:prstGeom prst="hexagon">
          <a:avLst>
            <a:gd name="adj" fmla="val 25000"/>
            <a:gd name="vf" fmla="val 11547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Tiktok</a:t>
          </a:r>
          <a:endParaRPr lang="en-US" sz="1200" kern="1200" dirty="0"/>
        </a:p>
      </dsp:txBody>
      <dsp:txXfrm rot="-5400000">
        <a:off x="3268168" y="2533258"/>
        <a:ext cx="586165" cy="556199"/>
      </dsp:txXfrm>
    </dsp:sp>
    <dsp:sp modelId="{35613829-E80C-4495-B644-01A89B724104}">
      <dsp:nvSpPr>
        <dsp:cNvPr id="0" name=""/>
        <dsp:cNvSpPr/>
      </dsp:nvSpPr>
      <dsp:spPr>
        <a:xfrm rot="5400000">
          <a:off x="4061686" y="2804666"/>
          <a:ext cx="834299" cy="89080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Telegram</a:t>
          </a:r>
          <a:endParaRPr lang="en-US" sz="1000" kern="1200" dirty="0"/>
        </a:p>
      </dsp:txBody>
      <dsp:txXfrm rot="-5400000">
        <a:off x="4181902" y="2971967"/>
        <a:ext cx="593868" cy="556199"/>
      </dsp:txXfrm>
    </dsp:sp>
    <dsp:sp modelId="{1942CDF8-5852-45FE-AF64-750123A2B8DC}">
      <dsp:nvSpPr>
        <dsp:cNvPr id="0" name=""/>
        <dsp:cNvSpPr/>
      </dsp:nvSpPr>
      <dsp:spPr>
        <a:xfrm>
          <a:off x="4693398" y="2999626"/>
          <a:ext cx="931078" cy="500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0F3C3F-258D-43A1-BB46-DCE72CF46061}">
      <dsp:nvSpPr>
        <dsp:cNvPr id="0" name=""/>
        <dsp:cNvSpPr/>
      </dsp:nvSpPr>
      <dsp:spPr>
        <a:xfrm rot="5400000">
          <a:off x="5007660" y="2604089"/>
          <a:ext cx="834299" cy="917302"/>
        </a:xfrm>
        <a:prstGeom prst="hexagon">
          <a:avLst>
            <a:gd name="adj" fmla="val 25000"/>
            <a:gd name="vf" fmla="val 11547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LinkedIn</a:t>
          </a:r>
          <a:endParaRPr lang="en-US" sz="1100" kern="1200" dirty="0"/>
        </a:p>
      </dsp:txBody>
      <dsp:txXfrm rot="-5400000">
        <a:off x="5119043" y="2784640"/>
        <a:ext cx="611534" cy="556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16-Dec-20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dage.com/article/digital/instagram-brands-sell-collection-ads/312273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392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Facebook</a:t>
            </a:r>
            <a:r>
              <a:rPr lang="en-US" baseline="0" dirty="0" smtClean="0"/>
              <a:t> offers a great opportunity to reach a wide audience but also means great commitment to maintain the page, including managing negativity that may have adverse impacts on the brand.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While most of Facebook advertising is free, pay to play offers better engagement where paid ads reach audiences swiftly and more efficiently (Mullen, 2018).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36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Twitter is fast and efficient for brand communications.</a:t>
            </a:r>
            <a:r>
              <a:rPr lang="en-US" baseline="0" dirty="0" smtClean="0"/>
              <a:t> However, time is key because some users may miss on the information posted.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also a relatively cheap platform but requires efforts and time to management effectively (Birkett, 2020).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Spamming and other forms of negativity can easily dent the image of a brand.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36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As a globally accepted video</a:t>
            </a:r>
            <a:r>
              <a:rPr lang="en-US" baseline="0" dirty="0" smtClean="0"/>
              <a:t> sharing platform, YouTube is convenient for selling.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however quite costly to run marketing activities aside from much time and efforts committed into it.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however ideal platform for marketing functions all over the world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					- Donio (2018)			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212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While WhatsApp</a:t>
            </a:r>
            <a:r>
              <a:rPr lang="en-US" baseline="0" dirty="0" smtClean="0"/>
              <a:t> is an excellent tool for communication, and easy to operate, there is no customization. No features exist to make is uniquely tailored to business/marketing commination. Otherwise, almost everyone is on WhatsApp which makes it convenient to reach wider audiences  (Leads Dubai, 2020)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200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In</a:t>
            </a:r>
            <a:r>
              <a:rPr lang="en-US" baseline="0" dirty="0" smtClean="0"/>
              <a:t> Instagram, detailed targeting can be in terms of certain </a:t>
            </a:r>
            <a:r>
              <a:rPr lang="en-US" dirty="0" smtClean="0"/>
              <a:t>interests, locations, behaviors, and demographics among others. </a:t>
            </a:r>
          </a:p>
          <a:p>
            <a:pPr marL="171450" indent="-171450">
              <a:buFontTx/>
              <a:buChar char="-"/>
            </a:pPr>
            <a:r>
              <a:rPr lang="en-US" dirty="0" smtClean="0">
                <a:hlinkClick r:id="rId3"/>
              </a:rPr>
              <a:t>Collection Ads</a:t>
            </a:r>
            <a:r>
              <a:rPr lang="en-US" baseline="0" dirty="0" smtClean="0"/>
              <a:t> was rolled out in </a:t>
            </a:r>
            <a:r>
              <a:rPr lang="en-US" dirty="0" smtClean="0"/>
              <a:t>early 2018 allowing the use of photos and videos to highlight products and enable outright purchasing</a:t>
            </a:r>
            <a:r>
              <a:rPr lang="en-US" baseline="0" dirty="0" smtClean="0"/>
              <a:t> without existing </a:t>
            </a:r>
            <a:r>
              <a:rPr lang="en-US" dirty="0" smtClean="0"/>
              <a:t>leaving the site (Key Media Solutions, 2016).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The captions on</a:t>
            </a:r>
            <a:r>
              <a:rPr lang="en-US" baseline="0" dirty="0" smtClean="0"/>
              <a:t> Instagram are only </a:t>
            </a:r>
            <a:r>
              <a:rPr lang="en-US" b="0" dirty="0" smtClean="0">
                <a:effectLst/>
              </a:rPr>
              <a:t>125 to 150 characters thus can be more restrictive if</a:t>
            </a:r>
            <a:r>
              <a:rPr lang="en-US" b="0" baseline="0" dirty="0" smtClean="0">
                <a:effectLst/>
              </a:rPr>
              <a:t> a brand needs to share links. Ultimately, it affects the conversion rates to determine success to engage with the brand.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51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Certain</a:t>
            </a:r>
            <a:r>
              <a:rPr lang="en-US" baseline="0" dirty="0" smtClean="0"/>
              <a:t> complications in use as well as market saturation mean that the app may not be so effective in main repetitive engagements (Guven, 2020). 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Otherwise juts like Instagram, snap chat is a very interactive and visual platform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48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On</a:t>
            </a:r>
            <a:r>
              <a:rPr lang="en-US" baseline="0" dirty="0" smtClean="0"/>
              <a:t> We Chat,  a service</a:t>
            </a:r>
            <a:r>
              <a:rPr lang="en-US" dirty="0" smtClean="0"/>
              <a:t> account has custom-menu functionality that works almost as a mini-site embedded in the We Chat platform, but it allows only one message per month. A subscription account allows, at most, two messages per day, but with less advanced functionalities.</a:t>
            </a:r>
            <a:r>
              <a:rPr lang="en-US" baseline="0" dirty="0" smtClean="0"/>
              <a:t> (Wang, 2013). There these offer limitations on sending messages to users.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13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LinkedIn</a:t>
            </a:r>
            <a:r>
              <a:rPr lang="en-US" baseline="0" dirty="0" smtClean="0"/>
              <a:t> is an excellent site for connections to grow the brand, however it does not appeal to youthful audiences who desire lots of multimedia sharing. 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Nevertheless, it is a stable platform to grow brand experience.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			           - Inc. (2020).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17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Telegram</a:t>
            </a:r>
            <a:r>
              <a:rPr lang="en-US" baseline="0" dirty="0" smtClean="0"/>
              <a:t> is a fast and Instagram messaging service that helps brands reach out to users effectively.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popular among the youths and ideal for targeting this demographic.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however operates on a contact list which requires permissions to use.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 plain platform that offer no specialized features for business.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				- Soffar (2015).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71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This platform is essential to reach</a:t>
            </a:r>
            <a:r>
              <a:rPr lang="en-US" baseline="0" dirty="0" smtClean="0"/>
              <a:t> a high user base due to creativity in the use of videos. However, this is in itself a disadvantage since no other forms of messaging is allowed.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also a costly platform where with no pay and play capabilities.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is also best suited to teenagers an d you adults not much to adults and middle aged. 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					- Barraclough (2020).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142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396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85452" y="1718186"/>
            <a:ext cx="7005484" cy="149696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742" y="870156"/>
            <a:ext cx="7382308" cy="678426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290705"/>
            <a:ext cx="8259098" cy="763526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334728"/>
            <a:ext cx="8246070" cy="3443747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818" y="318046"/>
            <a:ext cx="6827643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8" y="1069258"/>
            <a:ext cx="6850625" cy="361923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70" y="389633"/>
            <a:ext cx="8093365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1" y="1618649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1" y="2091046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2" y="1618649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2" y="2091046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16-Dec-20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uvenbusinessgroup.com/blog/Advantages-Disadvantages-of-Snapchat-Marketing" TargetMode="External"/><Relationship Id="rId3" Type="http://schemas.openxmlformats.org/officeDocument/2006/relationships/hyperlink" Target="https://www.theupcoming.co.uk/2020/03/20/the-pros-and-cons-of-tiktok-advertising/" TargetMode="External"/><Relationship Id="rId7" Type="http://schemas.openxmlformats.org/officeDocument/2006/relationships/hyperlink" Target="https://www.inc.com/young-entrepreneur-council/the-pros-cons-of-linkedin-marketing-in-2018.html" TargetMode="External"/><Relationship Id="rId12" Type="http://schemas.openxmlformats.org/officeDocument/2006/relationships/hyperlink" Target="https://go.forrester.com/blogs/13-12-10-why_wechat_is_not_a_good_marketing_tool_ye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mgagency.com/youtube-pros-cons/" TargetMode="External"/><Relationship Id="rId11" Type="http://schemas.openxmlformats.org/officeDocument/2006/relationships/hyperlink" Target="https://www.online-sciences.com/technology/what-are-the-advantages-and-disadvantages-of-telegram/" TargetMode="External"/><Relationship Id="rId5" Type="http://schemas.openxmlformats.org/officeDocument/2006/relationships/hyperlink" Target="https://bluesquaremanagement.com/twitter-business-pros-cons-using-twitter-market-local-business/" TargetMode="External"/><Relationship Id="rId10" Type="http://schemas.openxmlformats.org/officeDocument/2006/relationships/hyperlink" Target="https://medium.com/@sujatchakma05/advantages-and-disadvantage-of-wechat-5178fca78213" TargetMode="External"/><Relationship Id="rId4" Type="http://schemas.openxmlformats.org/officeDocument/2006/relationships/hyperlink" Target="https://bluesquaremanagement.com/" TargetMode="External"/><Relationship Id="rId9" Type="http://schemas.openxmlformats.org/officeDocument/2006/relationships/hyperlink" Target="https://keymediasolutions.com/news/pros-cons-instagram-advertis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9588" y="1799302"/>
            <a:ext cx="7027605" cy="133472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Pros &amp; Cons of Social Media </a:t>
            </a:r>
            <a:br>
              <a:rPr lang="en-US" sz="2400" dirty="0" smtClean="0"/>
            </a:br>
            <a:r>
              <a:rPr lang="en-US" sz="2400" dirty="0" smtClean="0"/>
              <a:t>Channels in Marketing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3853" y="4316793"/>
            <a:ext cx="6950307" cy="730043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 smtClean="0"/>
              <a:t>Name: </a:t>
            </a:r>
          </a:p>
          <a:p>
            <a:r>
              <a:rPr lang="en-US" sz="1800" dirty="0" smtClean="0"/>
              <a:t>Course ID:</a:t>
            </a:r>
          </a:p>
          <a:p>
            <a:r>
              <a:rPr lang="en-US" sz="1800" dirty="0" smtClean="0"/>
              <a:t>Date: 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Diversity </a:t>
            </a:r>
            <a:r>
              <a:rPr lang="en-US" sz="2400" b="1" dirty="0" smtClean="0"/>
              <a:t>of Social Media Channels</a:t>
            </a:r>
            <a:endParaRPr lang="en-US" sz="2400" b="1" dirty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088050"/>
              </p:ext>
            </p:extLst>
          </p:nvPr>
        </p:nvGraphicFramePr>
        <p:xfrm>
          <a:off x="463550" y="1335088"/>
          <a:ext cx="8245475" cy="366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624348" y="1221658"/>
            <a:ext cx="3871451" cy="251214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Access to wide market due to its popularity (over 2 billion users globally).</a:t>
            </a:r>
          </a:p>
          <a:p>
            <a:r>
              <a:rPr lang="en-US" sz="1800" dirty="0" smtClean="0"/>
              <a:t>Better targeting capabilities through specific ads and features. </a:t>
            </a:r>
          </a:p>
          <a:p>
            <a:r>
              <a:rPr lang="en-US" sz="1800" dirty="0" smtClean="0"/>
              <a:t>Direct engagement with customers though dialogues and messaging.</a:t>
            </a:r>
          </a:p>
          <a:p>
            <a:r>
              <a:rPr lang="en-US" sz="1800" dirty="0" smtClean="0"/>
              <a:t>Easy to access performance analytics. </a:t>
            </a:r>
            <a:endParaRPr lang="en-US" sz="1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Facebook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22392" y="2962470"/>
            <a:ext cx="3823829" cy="176919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sz="1800" dirty="0" smtClean="0"/>
              <a:t>Needs great deal of time and effort to maintain pages. </a:t>
            </a:r>
          </a:p>
          <a:p>
            <a:r>
              <a:rPr lang="en-US" sz="1800" dirty="0" smtClean="0"/>
              <a:t>Better engagement requires pay to play capability. </a:t>
            </a:r>
          </a:p>
          <a:p>
            <a:r>
              <a:rPr lang="en-US" sz="1800" dirty="0" smtClean="0"/>
              <a:t>Ease of negative rating through comments that might hurt reputation. </a:t>
            </a:r>
            <a:endParaRPr lang="en-US" sz="1800" dirty="0"/>
          </a:p>
        </p:txBody>
      </p:sp>
      <p:sp>
        <p:nvSpPr>
          <p:cNvPr id="2" name="Lightning Bolt 1"/>
          <p:cNvSpPr/>
          <p:nvPr/>
        </p:nvSpPr>
        <p:spPr>
          <a:xfrm rot="3129978">
            <a:off x="4166656" y="1221148"/>
            <a:ext cx="1237258" cy="401604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693679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A wider reach on the market due to the large user base. </a:t>
            </a:r>
          </a:p>
          <a:p>
            <a:pPr algn="l"/>
            <a:r>
              <a:rPr lang="en-US" sz="1800" dirty="0" smtClean="0"/>
              <a:t>Convenient two-way communication to offer customer support. </a:t>
            </a:r>
          </a:p>
          <a:p>
            <a:pPr algn="l"/>
            <a:r>
              <a:rPr lang="en-US" sz="1800" dirty="0" smtClean="0"/>
              <a:t>Effective to gather feedback.</a:t>
            </a:r>
          </a:p>
          <a:p>
            <a:pPr algn="l"/>
            <a:r>
              <a:rPr lang="en-US" sz="1800" dirty="0" smtClean="0"/>
              <a:t>Easy to drive up brand popularity through twitter trends.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693678"/>
          </a:xfrm>
          <a:solidFill>
            <a:schemeClr val="accent4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Time and efforts commitment in actively maintaining a twitter page. </a:t>
            </a:r>
          </a:p>
          <a:p>
            <a:pPr algn="l"/>
            <a:r>
              <a:rPr lang="en-US" sz="1800" dirty="0" smtClean="0"/>
              <a:t>Easy of getting negative criticism. </a:t>
            </a:r>
          </a:p>
          <a:p>
            <a:pPr algn="l"/>
            <a:r>
              <a:rPr lang="en-US" sz="1800" dirty="0" smtClean="0"/>
              <a:t>Time sensitivity is important, otherwise followers may miss key updates. </a:t>
            </a:r>
          </a:p>
          <a:p>
            <a:pPr algn="l"/>
            <a:r>
              <a:rPr lang="en-US" sz="1800" dirty="0" smtClean="0"/>
              <a:t>Spamming problem including fake profiles that may ruin a brand.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64366" y="2233921"/>
            <a:ext cx="4040188" cy="2693679"/>
          </a:xfrm>
          <a:solidFill>
            <a:srgbClr val="C00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A wider reach on the market due to global reach.</a:t>
            </a:r>
          </a:p>
          <a:p>
            <a:pPr algn="l"/>
            <a:r>
              <a:rPr lang="en-US" sz="1800" dirty="0" smtClean="0"/>
              <a:t>Best for ultra-targeted advertising. </a:t>
            </a:r>
          </a:p>
          <a:p>
            <a:pPr algn="l"/>
            <a:r>
              <a:rPr lang="en-US" sz="1800" dirty="0" smtClean="0"/>
              <a:t>Uses videos which are most engaging media on the social platforms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69367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Limited to only video sharing</a:t>
            </a:r>
          </a:p>
          <a:p>
            <a:pPr algn="l"/>
            <a:r>
              <a:rPr lang="en-US" sz="1800" dirty="0" smtClean="0"/>
              <a:t>Lack of control over the ads that appear. </a:t>
            </a:r>
          </a:p>
          <a:p>
            <a:pPr algn="l"/>
            <a:r>
              <a:rPr lang="en-US" sz="1800" dirty="0" smtClean="0"/>
              <a:t>Costly and much efforts needed to maintain YouTube account. 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554" y="-8537"/>
            <a:ext cx="4510690" cy="159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2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58792" y="2876551"/>
            <a:ext cx="4669307" cy="176919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US" sz="1600" dirty="0" smtClean="0"/>
              <a:t>Hard to retrieve a specific message in a string of chats. </a:t>
            </a:r>
          </a:p>
          <a:p>
            <a:r>
              <a:rPr lang="en-US" sz="1600" dirty="0" smtClean="0"/>
              <a:t>Has no specific features for business-oriented communication. </a:t>
            </a:r>
          </a:p>
          <a:p>
            <a:r>
              <a:rPr lang="en-US" sz="1600" dirty="0" smtClean="0"/>
              <a:t>Hard to customize to one’s need. </a:t>
            </a:r>
            <a:endParaRPr lang="en-US" sz="16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37356" y="1447084"/>
            <a:ext cx="3633326" cy="25280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Allows for quick real-time communication essential for customer support. </a:t>
            </a:r>
          </a:p>
          <a:p>
            <a:r>
              <a:rPr lang="en-US" sz="1600" dirty="0" smtClean="0"/>
              <a:t>Large user base thus the messages reach widely. </a:t>
            </a:r>
          </a:p>
          <a:p>
            <a:r>
              <a:rPr lang="en-US" sz="1600" dirty="0" smtClean="0"/>
              <a:t>One can send diverse multimedia; videos, text, audio and photos instantly. </a:t>
            </a:r>
          </a:p>
          <a:p>
            <a:r>
              <a:rPr lang="en-US" sz="1600" dirty="0" smtClean="0"/>
              <a:t>Free to operate. 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t="13423" r="6254" b="16981"/>
          <a:stretch/>
        </p:blipFill>
        <p:spPr>
          <a:xfrm>
            <a:off x="237356" y="101902"/>
            <a:ext cx="2715394" cy="108615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2068663" y="746277"/>
            <a:ext cx="5457825" cy="381952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068663" y="746277"/>
            <a:ext cx="4679951" cy="420339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67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Instagram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64287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Very convenient for detailed targeting to offer more value and impact on the market. </a:t>
            </a:r>
          </a:p>
          <a:p>
            <a:pPr algn="l"/>
            <a:r>
              <a:rPr lang="en-US" sz="1800" dirty="0" smtClean="0"/>
              <a:t>Diversity of multimedia messaging allowing for eye-catching messaging. </a:t>
            </a:r>
          </a:p>
          <a:p>
            <a:pPr algn="l"/>
            <a:r>
              <a:rPr lang="en-US" sz="1800" dirty="0" smtClean="0"/>
              <a:t>Special features such as Collection Ads for more aggressive marketing.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64287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Since it is visual site, care is taken on content applied. For instance, poor quality images can be easily skipped. </a:t>
            </a:r>
          </a:p>
          <a:p>
            <a:pPr algn="l"/>
            <a:r>
              <a:rPr lang="en-US" sz="1800" dirty="0" smtClean="0"/>
              <a:t>Limited availability only on </a:t>
            </a:r>
            <a:r>
              <a:rPr lang="en-US" sz="1800" dirty="0"/>
              <a:t>iPhone and </a:t>
            </a:r>
            <a:r>
              <a:rPr lang="en-US" sz="1800" dirty="0" smtClean="0"/>
              <a:t>Android</a:t>
            </a:r>
            <a:r>
              <a:rPr lang="en-US" sz="1800" dirty="0"/>
              <a:t> </a:t>
            </a:r>
            <a:r>
              <a:rPr lang="en-US" sz="1800" dirty="0" smtClean="0"/>
              <a:t>users. </a:t>
            </a:r>
          </a:p>
          <a:p>
            <a:pPr algn="l"/>
            <a:r>
              <a:rPr lang="en-US" sz="1800" dirty="0" smtClean="0"/>
              <a:t>Does not support clickable links due to limited characters allowed. 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175" y="199583"/>
            <a:ext cx="3393760" cy="104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4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2843396" y="2454194"/>
            <a:ext cx="3633326" cy="1769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670618" y="339130"/>
            <a:ext cx="6827643" cy="72534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Snap chat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059" y="340174"/>
            <a:ext cx="4273646" cy="1943100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 rot="732218">
            <a:off x="398669" y="1408147"/>
            <a:ext cx="4378864" cy="1794510"/>
          </a:xfrm>
          <a:prstGeom prst="snip2DiagRect">
            <a:avLst/>
          </a:prstGeom>
          <a:solidFill>
            <a:schemeClr val="bg1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Direct </a:t>
            </a:r>
            <a:r>
              <a:rPr lang="en-US" sz="1600" dirty="0">
                <a:solidFill>
                  <a:schemeClr val="tx1"/>
                </a:solidFill>
              </a:rPr>
              <a:t>engagement of users </a:t>
            </a:r>
            <a:r>
              <a:rPr lang="en-US" sz="1600" dirty="0" smtClean="0">
                <a:solidFill>
                  <a:schemeClr val="tx1"/>
                </a:solidFill>
              </a:rPr>
              <a:t>through </a:t>
            </a:r>
            <a:r>
              <a:rPr lang="en-US" sz="1600" dirty="0">
                <a:solidFill>
                  <a:schemeClr val="tx1"/>
                </a:solidFill>
              </a:rPr>
              <a:t>creation of stories. 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Very impressive interactive ways to communicate to audiences.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Snip Diagonal Corner Rectangle 11"/>
          <p:cNvSpPr/>
          <p:nvPr/>
        </p:nvSpPr>
        <p:spPr>
          <a:xfrm rot="21041831">
            <a:off x="3283427" y="2934665"/>
            <a:ext cx="4378864" cy="1794510"/>
          </a:xfrm>
          <a:prstGeom prst="snip2DiagRect">
            <a:avLst/>
          </a:prstGeom>
          <a:solidFill>
            <a:schemeClr val="bg1"/>
          </a:solidFill>
          <a:ln w="63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Quite cumbersome such as in reposting images.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solidFill>
                  <a:schemeClr val="tx1"/>
                </a:solidFill>
              </a:rPr>
              <a:t>Saturation and thus difficult to make repeat engagements. 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7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/>
          <p:cNvSpPr txBox="1">
            <a:spLocks/>
          </p:cNvSpPr>
          <p:nvPr/>
        </p:nvSpPr>
        <p:spPr>
          <a:xfrm>
            <a:off x="42970" y="1149566"/>
            <a:ext cx="3633326" cy="24953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Lots of freedom to interact due to utilities. </a:t>
            </a:r>
          </a:p>
          <a:p>
            <a:endParaRPr lang="en-US" sz="1600" dirty="0" smtClean="0"/>
          </a:p>
          <a:p>
            <a:r>
              <a:rPr lang="en-US" sz="1600" dirty="0" smtClean="0"/>
              <a:t>On-site payment capabilities.</a:t>
            </a:r>
          </a:p>
          <a:p>
            <a:endParaRPr lang="en-US" sz="1600" dirty="0" smtClean="0"/>
          </a:p>
          <a:p>
            <a:r>
              <a:rPr lang="en-US" sz="1600" dirty="0" smtClean="0"/>
              <a:t>Easy recharging balances and withdrawals. </a:t>
            </a:r>
            <a:endParaRPr lang="en-US" sz="16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2882900" y="2495388"/>
            <a:ext cx="3633326" cy="1769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670618" y="339130"/>
            <a:ext cx="6827643" cy="725349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We Chat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96" y="94247"/>
            <a:ext cx="5106251" cy="19854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2079713"/>
            <a:ext cx="819150" cy="819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00" y="2741974"/>
            <a:ext cx="819150" cy="819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996" y="3404236"/>
            <a:ext cx="819150" cy="819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046" y="4066498"/>
            <a:ext cx="819150" cy="819150"/>
          </a:xfrm>
          <a:prstGeom prst="rect">
            <a:avLst/>
          </a:prstGeom>
        </p:spPr>
      </p:pic>
      <p:sp>
        <p:nvSpPr>
          <p:cNvPr id="14" name="Content Placeholder 4"/>
          <p:cNvSpPr txBox="1">
            <a:spLocks/>
          </p:cNvSpPr>
          <p:nvPr/>
        </p:nvSpPr>
        <p:spPr>
          <a:xfrm>
            <a:off x="4286246" y="2648167"/>
            <a:ext cx="4337054" cy="24953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Restriction to sending messages especially for a service account. 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The App is not monetary oriented and thus difficult to get data for analytics.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248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LinkedIn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70637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A </a:t>
            </a:r>
            <a:r>
              <a:rPr lang="en-US" sz="1800" dirty="0"/>
              <a:t>full pay-to-play </a:t>
            </a:r>
            <a:r>
              <a:rPr lang="en-US" sz="1800" dirty="0" smtClean="0"/>
              <a:t>platform hence greater connections and traffic with less costs. </a:t>
            </a:r>
          </a:p>
          <a:p>
            <a:pPr algn="l"/>
            <a:r>
              <a:rPr lang="en-US" sz="1800" dirty="0" smtClean="0"/>
              <a:t>Longer display time of messages than other social sites. </a:t>
            </a:r>
          </a:p>
          <a:p>
            <a:pPr algn="l"/>
            <a:r>
              <a:rPr lang="en-US" sz="1800" dirty="0" smtClean="0"/>
              <a:t>It is less personal thus attracts serious connections.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1"/>
            <a:ext cx="4040188" cy="270637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Unavailability of younger audiences</a:t>
            </a:r>
          </a:p>
          <a:p>
            <a:pPr algn="l"/>
            <a:r>
              <a:rPr lang="en-US" sz="1800" dirty="0" smtClean="0"/>
              <a:t>Has rules governing messaging such as rewording to be acceptable for sending. </a:t>
            </a:r>
          </a:p>
          <a:p>
            <a:pPr algn="l"/>
            <a:r>
              <a:rPr lang="en-US" sz="1800" dirty="0" smtClean="0"/>
              <a:t>Limited to 600-character posting. 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00" y="81595"/>
            <a:ext cx="2777175" cy="123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48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Telegram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22106" y="2233920"/>
            <a:ext cx="4040188" cy="257937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Pros</a:t>
            </a:r>
            <a:endParaRPr lang="en-US" sz="1800" b="1" dirty="0"/>
          </a:p>
          <a:p>
            <a:pPr algn="l"/>
            <a:r>
              <a:rPr lang="en-US" sz="1800" dirty="0" smtClean="0"/>
              <a:t>Very secure than other messenger apps with a reliable encryption technique. </a:t>
            </a:r>
          </a:p>
          <a:p>
            <a:pPr algn="l"/>
            <a:r>
              <a:rPr lang="en-US" sz="1800" dirty="0" smtClean="0"/>
              <a:t>Offers fast, real time messaging capabilities</a:t>
            </a:r>
          </a:p>
          <a:p>
            <a:pPr algn="l"/>
            <a:r>
              <a:rPr lang="en-US" sz="1800" dirty="0" smtClean="0"/>
              <a:t>Allows diverse multimedia- </a:t>
            </a:r>
            <a:r>
              <a:rPr lang="en-US" sz="1800" dirty="0"/>
              <a:t>pictures, audio, and </a:t>
            </a:r>
            <a:r>
              <a:rPr lang="en-US" sz="1800" dirty="0" smtClean="0"/>
              <a:t>videos.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4875056" y="2233920"/>
            <a:ext cx="4040188" cy="257937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C</a:t>
            </a:r>
            <a:r>
              <a:rPr lang="en-US" sz="1800" b="1" dirty="0" smtClean="0"/>
              <a:t>ons</a:t>
            </a:r>
            <a:endParaRPr lang="en-US" sz="1800" b="1" dirty="0"/>
          </a:p>
          <a:p>
            <a:pPr algn="l"/>
            <a:r>
              <a:rPr lang="en-US" sz="1800" dirty="0" smtClean="0"/>
              <a:t>Cumbersome- its contact </a:t>
            </a:r>
            <a:r>
              <a:rPr lang="en-US" sz="1800" dirty="0"/>
              <a:t>list is based on phone numbers </a:t>
            </a:r>
            <a:r>
              <a:rPr lang="en-US" sz="1800" dirty="0" smtClean="0"/>
              <a:t> and therefore </a:t>
            </a:r>
            <a:r>
              <a:rPr lang="en-US" sz="1800" dirty="0"/>
              <a:t>requires contact permissions on mobile </a:t>
            </a:r>
            <a:r>
              <a:rPr lang="en-US" sz="1800" dirty="0" smtClean="0"/>
              <a:t>devices. </a:t>
            </a:r>
          </a:p>
          <a:p>
            <a:pPr algn="l"/>
            <a:endParaRPr lang="en-US" sz="1800" dirty="0" smtClean="0"/>
          </a:p>
          <a:p>
            <a:pPr algn="l"/>
            <a:r>
              <a:rPr lang="en-US" sz="1800" dirty="0" smtClean="0"/>
              <a:t>No business-specific features to support suitable online sellin</a:t>
            </a:r>
            <a:r>
              <a:rPr lang="en-US" sz="1800" dirty="0" smtClean="0"/>
              <a:t>g. 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71909"/>
            <a:ext cx="4584700" cy="108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54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 txBox="1">
            <a:spLocks/>
          </p:cNvSpPr>
          <p:nvPr/>
        </p:nvSpPr>
        <p:spPr>
          <a:xfrm>
            <a:off x="2882900" y="2495388"/>
            <a:ext cx="3633326" cy="1769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563670" y="1019395"/>
            <a:ext cx="7805630" cy="14759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It has a large user base and thus the message reaches broadly on the market. </a:t>
            </a:r>
          </a:p>
          <a:p>
            <a:endParaRPr lang="en-US" sz="1600" dirty="0" smtClean="0"/>
          </a:p>
          <a:p>
            <a:r>
              <a:rPr lang="en-US" sz="1600" dirty="0" smtClean="0"/>
              <a:t>Allows the freedom of creativity in messaging by use of videos. </a:t>
            </a:r>
          </a:p>
          <a:p>
            <a:endParaRPr lang="en-US" sz="1600" dirty="0" smtClean="0"/>
          </a:p>
          <a:p>
            <a:r>
              <a:rPr lang="en-US" sz="1600" dirty="0" smtClean="0"/>
              <a:t>Ads play automatically. </a:t>
            </a:r>
            <a:endParaRPr lang="en-US" sz="1600" dirty="0"/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563670" y="3517851"/>
            <a:ext cx="7867654" cy="14151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Messaging is limited to video presentations.</a:t>
            </a:r>
          </a:p>
          <a:p>
            <a:endParaRPr lang="en-US" sz="1600" dirty="0" smtClean="0"/>
          </a:p>
          <a:p>
            <a:r>
              <a:rPr lang="en-US" sz="1600" dirty="0" smtClean="0"/>
              <a:t>Running of ads is expensive. </a:t>
            </a:r>
          </a:p>
          <a:p>
            <a:endParaRPr lang="en-US" sz="1600" dirty="0" smtClean="0"/>
          </a:p>
          <a:p>
            <a:r>
              <a:rPr lang="en-US" sz="1600" dirty="0" smtClean="0"/>
              <a:t>Does not appeal to +30 year olds.  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1333"/>
            <a:ext cx="3238500" cy="6608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113" y="2688295"/>
            <a:ext cx="3238500" cy="6608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688295"/>
            <a:ext cx="2946400" cy="660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46" y="-177516"/>
            <a:ext cx="2776072" cy="156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462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90" y="481332"/>
            <a:ext cx="6827643" cy="725349"/>
          </a:xfrm>
        </p:spPr>
        <p:txBody>
          <a:bodyPr/>
          <a:lstStyle/>
          <a:p>
            <a:r>
              <a:rPr lang="en-US" dirty="0" smtClean="0"/>
              <a:t>Ideal Online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834" y="1417601"/>
            <a:ext cx="7997138" cy="36192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ideal strategy needs to utilize video, picture, written content instant messaging. </a:t>
            </a:r>
          </a:p>
          <a:p>
            <a:r>
              <a:rPr lang="en-US" sz="2400" dirty="0" smtClean="0"/>
              <a:t>The aim is to offer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detailed targeting </a:t>
            </a:r>
            <a:r>
              <a:rPr lang="en-US" sz="2400" dirty="0" smtClean="0"/>
              <a:t>to specific demographics .</a:t>
            </a:r>
          </a:p>
          <a:p>
            <a:r>
              <a:rPr lang="en-US" sz="2400" dirty="0" smtClean="0"/>
              <a:t>The chosen channels would be:</a:t>
            </a:r>
          </a:p>
          <a:p>
            <a:pPr lvl="1"/>
            <a:r>
              <a:rPr lang="en-US" sz="1900" dirty="0" smtClean="0">
                <a:solidFill>
                  <a:srgbClr val="0070C0"/>
                </a:solidFill>
              </a:rPr>
              <a:t>Facebook and Twitter </a:t>
            </a:r>
            <a:r>
              <a:rPr lang="en-US" sz="1900" dirty="0" smtClean="0"/>
              <a:t>(for their large user base)</a:t>
            </a:r>
          </a:p>
          <a:p>
            <a:pPr lvl="1"/>
            <a:r>
              <a:rPr lang="en-US" sz="1900" dirty="0" smtClean="0">
                <a:solidFill>
                  <a:srgbClr val="00B050"/>
                </a:solidFill>
              </a:rPr>
              <a:t>WhatsApp &amp; We Chat </a:t>
            </a:r>
            <a:r>
              <a:rPr lang="en-US" sz="1900" dirty="0" smtClean="0"/>
              <a:t>(for instant messaging)</a:t>
            </a:r>
          </a:p>
          <a:p>
            <a:pPr lvl="1"/>
            <a:r>
              <a:rPr lang="en-US" sz="1900" dirty="0" smtClean="0">
                <a:solidFill>
                  <a:schemeClr val="accent6">
                    <a:lumMod val="75000"/>
                  </a:schemeClr>
                </a:solidFill>
              </a:rPr>
              <a:t>Instagram &amp; Snap Chat </a:t>
            </a:r>
            <a:r>
              <a:rPr lang="en-US" sz="1900" dirty="0" smtClean="0"/>
              <a:t>(for diverse multimedia sharing)</a:t>
            </a:r>
          </a:p>
          <a:p>
            <a:pPr lvl="1"/>
            <a:r>
              <a:rPr lang="en-US" sz="1900" dirty="0" smtClean="0">
                <a:solidFill>
                  <a:srgbClr val="FF0000"/>
                </a:solidFill>
              </a:rPr>
              <a:t>YouTube</a:t>
            </a:r>
            <a:r>
              <a:rPr lang="en-US" sz="1900" dirty="0" smtClean="0"/>
              <a:t> (for exclusive video sharing). 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90506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904" y="416018"/>
            <a:ext cx="6827643" cy="725349"/>
          </a:xfrm>
        </p:spPr>
        <p:txBody>
          <a:bodyPr/>
          <a:lstStyle/>
          <a:p>
            <a:r>
              <a:rPr lang="en-US" dirty="0" smtClean="0"/>
              <a:t>Key Performance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20" y="1809487"/>
            <a:ext cx="7997138" cy="361923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The Follower Count &amp; Variances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Total number of views, shares (retweets), and comments per day (week).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The conversion rates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The Overall Impressions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Web Traffic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Share of Voice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7727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3519" y="51346"/>
            <a:ext cx="2825182" cy="725349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776695"/>
            <a:ext cx="8902700" cy="4277905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dirty="0"/>
              <a:t>Barraclough, D. (2020).  The pros and cons of Tiktok advertising. The Upcoming UK. Retrieved on 16 December 2020 from </a:t>
            </a:r>
            <a:r>
              <a:rPr lang="en-US" u="sng" dirty="0">
                <a:hlinkClick r:id="rId3"/>
              </a:rPr>
              <a:t>https://www.theupcoming.co.uk/2020/03/20/the-pros-and-cons-of-tiktok-advertising/</a:t>
            </a:r>
            <a:endParaRPr lang="en-US" dirty="0"/>
          </a:p>
          <a:p>
            <a:pPr lvl="0"/>
            <a:r>
              <a:rPr lang="en-US" dirty="0"/>
              <a:t>Birkett, P. (2020). Twitter For Business: The Pros And Cons Of Using Twitter To Market Your Local Business. </a:t>
            </a:r>
            <a:r>
              <a:rPr lang="en-US" u="sng" dirty="0">
                <a:hlinkClick r:id="rId4"/>
              </a:rPr>
              <a:t>Blue Square Management</a:t>
            </a:r>
            <a:r>
              <a:rPr lang="en-US" dirty="0"/>
              <a:t>. Retrieved on 16 December 2020 from </a:t>
            </a:r>
            <a:r>
              <a:rPr lang="en-US" dirty="0">
                <a:hlinkClick r:id="rId5"/>
              </a:rPr>
              <a:t>https://bluesquaremanagement.com/twitter-business-pros-cons-using-twitter-market-local-business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pPr lvl="0"/>
            <a:r>
              <a:rPr lang="en-US" dirty="0"/>
              <a:t>Donio (2018). The Pros and Cons of Advertising on </a:t>
            </a:r>
            <a:r>
              <a:rPr lang="en-US" dirty="0" smtClean="0"/>
              <a:t>YouTube. UMG. </a:t>
            </a:r>
            <a:r>
              <a:rPr lang="en-US" dirty="0"/>
              <a:t>Retrieved on 16 December 2020 from </a:t>
            </a:r>
            <a:r>
              <a:rPr lang="en-US" dirty="0">
                <a:hlinkClick r:id="rId6"/>
              </a:rPr>
              <a:t>https://umgagency.com/youtube-pros-cons</a:t>
            </a:r>
            <a:r>
              <a:rPr lang="en-US" dirty="0" smtClean="0">
                <a:hlinkClick r:id="rId6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pPr lvl="0"/>
            <a:r>
              <a:rPr lang="en-US" dirty="0"/>
              <a:t>Inc. (2020). The Pros and Cons of LinkedIn Marketing in 2018. Inc.com. Retrieved on 16 December 2020 from </a:t>
            </a:r>
            <a:r>
              <a:rPr lang="en-US" u="sng" dirty="0">
                <a:hlinkClick r:id="rId7"/>
              </a:rPr>
              <a:t>https://www.inc.com/young-entrepreneur-council/the-pros-cons-of-linkedin-marketing-in-2018.html</a:t>
            </a:r>
            <a:endParaRPr lang="en-US" dirty="0"/>
          </a:p>
          <a:p>
            <a:pPr lvl="0"/>
            <a:r>
              <a:rPr lang="en-US" dirty="0"/>
              <a:t>Guven Business Group (2020). Advantages and Disadvantages of Snap chat Marketing. Retrieved on 16 December 2020 from </a:t>
            </a:r>
            <a:r>
              <a:rPr lang="en-US" u="sng" dirty="0">
                <a:hlinkClick r:id="rId8"/>
              </a:rPr>
              <a:t>https://www.guvenbusinessgroup.com/blog/Advantages-Disadvantages-of-Snapchat-Marketing</a:t>
            </a:r>
            <a:endParaRPr lang="en-US" dirty="0"/>
          </a:p>
          <a:p>
            <a:pPr lvl="0"/>
            <a:r>
              <a:rPr lang="en-US" dirty="0"/>
              <a:t>Key Media Solutions (2016). The Pros and Cons of Instagram Advertising. Retrieved on 16 December 2020 from </a:t>
            </a:r>
            <a:r>
              <a:rPr lang="en-US" u="sng" dirty="0">
                <a:hlinkClick r:id="rId9"/>
              </a:rPr>
              <a:t>https://keymediasolutions.com/news/pros-cons-instagram-advertising/</a:t>
            </a:r>
            <a:endParaRPr lang="en-US" dirty="0"/>
          </a:p>
          <a:p>
            <a:pPr lvl="0"/>
            <a:r>
              <a:rPr lang="en-US" dirty="0"/>
              <a:t>Leads Dubai (2018). WhatsApp Marketing Strategy- Pros and Cons of WhatsApp Marketing. . Retrieved on 16 December 2020 from https://leadsdubai.com/whatsapp-marketing-strategy/</a:t>
            </a:r>
          </a:p>
          <a:p>
            <a:pPr lvl="0"/>
            <a:r>
              <a:rPr lang="en-US" dirty="0"/>
              <a:t>Max, S. (2019). Advantages and disadvantage of We Chat. Medium. Retrieved on 16 December 2020 from </a:t>
            </a:r>
            <a:r>
              <a:rPr lang="en-US" u="sng" dirty="0">
                <a:hlinkClick r:id="rId10"/>
              </a:rPr>
              <a:t>https://medium.com/@sujatchakma05/advantages-and-disadvantage-of-wechat-5178fca78213</a:t>
            </a:r>
            <a:endParaRPr lang="en-US" dirty="0"/>
          </a:p>
          <a:p>
            <a:pPr lvl="0"/>
            <a:r>
              <a:rPr lang="en-US" dirty="0"/>
              <a:t>Mullen, A. (2019). The Pros &amp; Cons of Using Facebook to Market Your Business. MI Technology Consulting.  Retrieved on 16 December 2020 from https://www.mitcs.com/field-notes/pros-cons-of-using-facebook-to-market-your-business</a:t>
            </a:r>
          </a:p>
          <a:p>
            <a:pPr lvl="0"/>
            <a:r>
              <a:rPr lang="en-US" dirty="0"/>
              <a:t>Soffar, H. (2015). What are the advantages and disadvantages of Telegram? Retrieved on 16 December 2020 from </a:t>
            </a:r>
            <a:r>
              <a:rPr lang="en-US" u="sng" dirty="0">
                <a:hlinkClick r:id="rId11"/>
              </a:rPr>
              <a:t>https://www.online-sciences.com/technology/what-are-the-advantages-and-disadvantages-of-telegram/</a:t>
            </a:r>
            <a:endParaRPr lang="en-US" dirty="0"/>
          </a:p>
          <a:p>
            <a:pPr lvl="0"/>
            <a:r>
              <a:rPr lang="en-US" dirty="0"/>
              <a:t>Wang, X. (2013), Why We Chat Is Not A Good Marketing Tool — Yet. Forrester. Retrieved on 16 December 2020 from </a:t>
            </a:r>
            <a:r>
              <a:rPr lang="en-US" u="sng" dirty="0">
                <a:hlinkClick r:id="rId12"/>
              </a:rPr>
              <a:t>https://go.forrester.com/blogs/13-12-10-why_wechat_is_not_a_good_marketing_tool_yet/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68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1641</Words>
  <Application>Microsoft Office PowerPoint</Application>
  <PresentationFormat>On-screen Show (16:9)</PresentationFormat>
  <Paragraphs>173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Pros &amp; Cons of Social Media  Channels in Marketing </vt:lpstr>
      <vt:lpstr>Diversity of Social Media Channels</vt:lpstr>
      <vt:lpstr>Facebook</vt:lpstr>
      <vt:lpstr>Twitter</vt:lpstr>
      <vt:lpstr>PowerPoint Presentation</vt:lpstr>
      <vt:lpstr>PowerPoint Presentation</vt:lpstr>
      <vt:lpstr>Instagram</vt:lpstr>
      <vt:lpstr>Snap chat</vt:lpstr>
      <vt:lpstr>We Chat</vt:lpstr>
      <vt:lpstr>LinkedIn</vt:lpstr>
      <vt:lpstr>Telegram</vt:lpstr>
      <vt:lpstr>PowerPoint Presentation</vt:lpstr>
      <vt:lpstr>Ideal Online Strategy</vt:lpstr>
      <vt:lpstr>Key Performance Indicators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2020-12-16T12:59:14Z</dcterms:modified>
</cp:coreProperties>
</file>